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av" ContentType="audio/x-wav"/>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8" r:id="rId3"/>
    <p:sldId id="259" r:id="rId4"/>
    <p:sldId id="257" r:id="rId5"/>
    <p:sldId id="260" r:id="rId6"/>
    <p:sldId id="261" r:id="rId7"/>
    <p:sldId id="263" r:id="rId8"/>
    <p:sldId id="266" r:id="rId9"/>
    <p:sldId id="265" r:id="rId10"/>
    <p:sldId id="267" r:id="rId11"/>
    <p:sldId id="269" r:id="rId12"/>
    <p:sldId id="268" r:id="rId13"/>
    <p:sldId id="270" r:id="rId14"/>
    <p:sldId id="271" r:id="rId15"/>
    <p:sldId id="272" r:id="rId16"/>
    <p:sldId id="273" r:id="rId17"/>
    <p:sldId id="276" r:id="rId18"/>
    <p:sldId id="274" r:id="rId19"/>
    <p:sldId id="275" r:id="rId20"/>
    <p:sldId id="262" r:id="rId21"/>
    <p:sldId id="264" r:id="rId2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65" d="100"/>
          <a:sy n="65" d="100"/>
        </p:scale>
        <p:origin x="96" y="89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8ABE3C1-DBE1-495D-B57B-2849774B866A}" type="datetimeFigureOut">
              <a:rPr lang="en-US" dirty="0"/>
              <a:t>8/22/2013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255346" y="2750337"/>
            <a:ext cx="1171888" cy="1356442"/>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46C117F-5CCF-4837-BE5F-2B92066CAFAF}" type="datetimeFigureOut">
              <a:rPr lang="en-US" dirty="0"/>
              <a:t>8/22/2013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309"/>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4EB90BD-B6CE-46B7-997F-7313B992CCDC}" type="datetimeFigureOut">
              <a:rPr lang="en-US" dirty="0"/>
              <a:t>8/22/2013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61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DB9D11F-B188-461D-B23F-39381795C052}" type="datetimeFigureOut">
              <a:rPr lang="en-US" dirty="0"/>
              <a:t>8/22/2013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2E6D8D9-55A2-4063-B0F3-121F44549695}" type="datetimeFigureOut">
              <a:rPr lang="en-US" dirty="0"/>
              <a:t>8/22/2013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D4B24536-994D-4021-A283-9F449C0DB509}" type="datetimeFigureOut">
              <a:rPr lang="en-US" dirty="0"/>
              <a:t>8/22/2013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3CBBBB78-C96F-47B7-AB17-D852CA960AC9}" type="datetimeFigureOut">
              <a:rPr lang="en-US" dirty="0"/>
              <a:t>8/22/2013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FA3F48C-C7C6-4055-9F49-3777875E72AE}" type="datetimeFigureOut">
              <a:rPr lang="en-US" dirty="0"/>
              <a:t>8/22/2013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6178E61D-D431-422C-9764-11DAFE33AB63}" type="datetimeFigureOut">
              <a:rPr lang="en-US" dirty="0"/>
              <a:t>8/22/2013</a:t>
            </a:fld>
            <a:endParaRPr lang="en-US" dirty="0"/>
          </a:p>
        </p:txBody>
      </p:sp>
      <p:sp>
        <p:nvSpPr>
          <p:cNvPr id="5" name="Footer Placeholder 4"/>
          <p:cNvSpPr>
            <a:spLocks noGrp="1"/>
          </p:cNvSpPr>
          <p:nvPr>
            <p:ph type="ftr" sz="quarter" idx="11"/>
          </p:nvPr>
        </p:nvSpPr>
        <p:spPr>
          <a:xfrm>
            <a:off x="680321" y="5936188"/>
            <a:ext cx="6126805" cy="365125"/>
          </a:xfrm>
        </p:spPr>
        <p:txBody>
          <a:bodyPr/>
          <a:lstStyle/>
          <a:p>
            <a:endParaRPr lang="en-US" dirty="0"/>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6D22F896-40B5-4ADD-8801-0D06FADFA09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2DE42F4-6EEF-4EF7-8ED4-2208F0F89A08}" type="datetimeFigureOut">
              <a:rPr lang="en-US" dirty="0"/>
              <a:t>8/22/2013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0578ACC-22D6-47C1-A373-4FD133E34F3C}" type="datetimeFigureOut">
              <a:rPr lang="en-US" dirty="0"/>
              <a:t>8/22/2013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729455" y="286989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E5A6C69-6797-4E8A-BF37-F2C3751466E9}" type="datetimeFigureOut">
              <a:rPr lang="en-US" dirty="0"/>
              <a:t>8/22/2013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0322" y="3030008"/>
            <a:ext cx="4698355" cy="290617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594123" y="3030008"/>
            <a:ext cx="4700059" cy="290617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82014A1-A632-4878-A0D3-F52BA7563730}" type="datetimeFigureOut">
              <a:rPr lang="en-US" dirty="0"/>
              <a:t>8/22/2013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E99F462-093F-4566-844B-4C71F2739DA5}" type="datetimeFigureOut">
              <a:rPr lang="en-US" dirty="0"/>
              <a:t>8/22/2013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3D24A7AC-904D-4781-85BA-7D10C17ED021}" type="datetimeFigureOut">
              <a:rPr lang="en-US" dirty="0"/>
              <a:t>8/22/2013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331444B-B92B-4E27-8C94-BB93EAF5CB18}" type="datetimeFigureOut">
              <a:rPr lang="en-US" dirty="0"/>
              <a:t>8/22/2013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63EFA5E-FA76-400D-B3DC-F0BA90E6D107}" type="datetimeFigureOut">
              <a:rPr lang="en-US" dirty="0"/>
              <a:t>8/22/2013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9D6E9DEC-419B-4CC5-A080-3B06BD5A8291}" type="datetimeFigureOut">
              <a:rPr lang="en-US" dirty="0"/>
              <a:t>8/22/2013</a:t>
            </a:fld>
            <a:endParaRPr lang="en-US" dirty="0"/>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hf sldNum="0" hdr="0" ft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audio" Target="../media/audio10.wav"/><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audio" Target="../media/audio11.wav"/><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audio" Target="../media/audio2.wav"/><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audio" Target="../media/audio3.wav"/><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audio" Target="../media/audio4.wav"/><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audio" Target="../media/audio5.wav"/><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2" Type="http://schemas.openxmlformats.org/officeDocument/2006/relationships/audio" Target="../media/audio6.wav"/><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audio" Target="../media/audio7.wav"/><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audio" Target="../media/audio8.wav"/><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audio" Target="../media/audio9.wav"/><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is-IS" dirty="0" smtClean="0"/>
              <a:t>COMENIUS</a:t>
            </a:r>
            <a:endParaRPr lang="is-IS" dirty="0"/>
          </a:p>
        </p:txBody>
      </p:sp>
      <p:sp>
        <p:nvSpPr>
          <p:cNvPr id="3" name="Subtitle 2"/>
          <p:cNvSpPr>
            <a:spLocks noGrp="1"/>
          </p:cNvSpPr>
          <p:nvPr>
            <p:ph type="subTitle" idx="1"/>
          </p:nvPr>
        </p:nvSpPr>
        <p:spPr/>
        <p:txBody>
          <a:bodyPr/>
          <a:lstStyle/>
          <a:p>
            <a:r>
              <a:rPr lang="is-IS" dirty="0" smtClean="0"/>
              <a:t>Samstarfsverkefni milli fimm landa!</a:t>
            </a:r>
            <a:endParaRPr lang="is-IS" dirty="0"/>
          </a:p>
        </p:txBody>
      </p:sp>
    </p:spTree>
    <p:extLst>
      <p:ext uri="{BB962C8B-B14F-4D97-AF65-F5344CB8AC3E}">
        <p14:creationId xmlns:p14="http://schemas.microsoft.com/office/powerpoint/2010/main" val="1766543128"/>
      </p:ext>
    </p:extLst>
  </p:cSld>
  <p:clrMapOvr>
    <a:masterClrMapping/>
  </p:clrMapOvr>
  <mc:AlternateContent xmlns:mc="http://schemas.openxmlformats.org/markup-compatibility/2006">
    <mc:Choice xmlns:p14="http://schemas.microsoft.com/office/powerpoint/2010/main" Requires="p14">
      <p:transition spd="slow" p14:dur="1250">
        <p:fade thruBlk="1"/>
        <p:sndAc>
          <p:stSnd>
            <p:snd r:embed="rId2" name="applause.wav"/>
          </p:stSnd>
        </p:sndAc>
      </p:transition>
    </mc:Choice>
    <mc:Fallback>
      <p:transition spd="slow">
        <p:fade thruBlk="1"/>
        <p:sndAc>
          <p:stSnd>
            <p:snd r:embed="rId2" name="applause.wav"/>
          </p:stSnd>
        </p:sndAc>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s-IS" dirty="0" smtClean="0"/>
              <a:t>7 bræður – Finnland frh.</a:t>
            </a:r>
            <a:endParaRPr lang="is-IS" dirty="0"/>
          </a:p>
        </p:txBody>
      </p:sp>
      <p:sp>
        <p:nvSpPr>
          <p:cNvPr id="3" name="Content Placeholder 2"/>
          <p:cNvSpPr>
            <a:spLocks noGrp="1"/>
          </p:cNvSpPr>
          <p:nvPr>
            <p:ph idx="1"/>
          </p:nvPr>
        </p:nvSpPr>
        <p:spPr>
          <a:xfrm>
            <a:off x="169333" y="2336873"/>
            <a:ext cx="11277600" cy="4402594"/>
          </a:xfrm>
        </p:spPr>
        <p:txBody>
          <a:bodyPr>
            <a:normAutofit/>
          </a:bodyPr>
          <a:lstStyle/>
          <a:p>
            <a:r>
              <a:rPr lang="is-IS" dirty="0"/>
              <a:t>Aleksis Kivi, gaf sögu sinni slíkt nýjabragð og auðgaði hana svo með hugarflugi sínu að hún stakk algerlega í stúf við bókmenntahefð 19. aldar. </a:t>
            </a:r>
            <a:endParaRPr lang="is-IS" dirty="0" smtClean="0"/>
          </a:p>
          <a:p>
            <a:r>
              <a:rPr lang="is-IS" dirty="0" smtClean="0"/>
              <a:t>Bræðurnir </a:t>
            </a:r>
            <a:r>
              <a:rPr lang="is-IS" dirty="0"/>
              <a:t>sjö halda út í óbyggðir til þess að reisa sér heimili víðsfjarri boðum og bönnum kirkju og þjóðfélags. </a:t>
            </a:r>
            <a:endParaRPr lang="is-IS" dirty="0" smtClean="0"/>
          </a:p>
          <a:p>
            <a:r>
              <a:rPr lang="is-IS" dirty="0" smtClean="0"/>
              <a:t>Bræðurnir </a:t>
            </a:r>
            <a:r>
              <a:rPr lang="is-IS" dirty="0"/>
              <a:t>taka út þroska sinn í því frelsi sem þeir öðlast með þeim hætti. </a:t>
            </a:r>
            <a:endParaRPr lang="is-IS" dirty="0" smtClean="0"/>
          </a:p>
          <a:p>
            <a:r>
              <a:rPr lang="is-IS" dirty="0" smtClean="0"/>
              <a:t>Mannlýsingarnar </a:t>
            </a:r>
            <a:r>
              <a:rPr lang="is-IS" dirty="0"/>
              <a:t>eru iðulega bráðfyndnar og stórsnjallar og hitta svo vel í mark að margur Finninn sér þar sjálfan sig enn þann dag í dag. </a:t>
            </a:r>
            <a:endParaRPr lang="is-IS" dirty="0" smtClean="0"/>
          </a:p>
          <a:p>
            <a:r>
              <a:rPr lang="is-IS" dirty="0" smtClean="0"/>
              <a:t>Frá </a:t>
            </a:r>
            <a:r>
              <a:rPr lang="is-IS" dirty="0"/>
              <a:t>kjarnmiklu og hressilegu tungutaki bræðranna eru runnin mörg föst orðatiltæki sem fyrir koma í finnsku," segir í fréttatilkynningu frá finnska sendiráðinu.</a:t>
            </a:r>
            <a:br>
              <a:rPr lang="is-IS" dirty="0"/>
            </a:br>
            <a:endParaRPr lang="is-IS" dirty="0"/>
          </a:p>
        </p:txBody>
      </p:sp>
    </p:spTree>
    <p:extLst>
      <p:ext uri="{BB962C8B-B14F-4D97-AF65-F5344CB8AC3E}">
        <p14:creationId xmlns:p14="http://schemas.microsoft.com/office/powerpoint/2010/main" val="3844986160"/>
      </p:ext>
    </p:extLst>
  </p:cSld>
  <p:clrMapOvr>
    <a:masterClrMapping/>
  </p:clrMapOvr>
  <mc:AlternateContent xmlns:mc="http://schemas.openxmlformats.org/markup-compatibility/2006">
    <mc:Choice xmlns:p14="http://schemas.microsoft.com/office/powerpoint/2010/main" Requires="p14">
      <p:transition spd="slow" p14:dur="2500">
        <p14:ferris dir="l"/>
        <p:sndAc>
          <p:stSnd>
            <p:snd r:embed="rId2" name="drumroll.wav"/>
          </p:stSnd>
        </p:sndAc>
      </p:transition>
    </mc:Choice>
    <mc:Fallback>
      <p:transition spd="slow">
        <p:fade/>
        <p:sndAc>
          <p:stSnd>
            <p:snd r:embed="rId2" name="drumroll.wav"/>
          </p:stSnd>
        </p:sndAc>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is-IS" dirty="0" smtClean="0"/>
              <a:t>Niflungasaga</a:t>
            </a:r>
            <a:endParaRPr lang="is-IS" dirty="0"/>
          </a:p>
        </p:txBody>
      </p:sp>
      <p:sp>
        <p:nvSpPr>
          <p:cNvPr id="3" name="Subtitle 2"/>
          <p:cNvSpPr>
            <a:spLocks noGrp="1"/>
          </p:cNvSpPr>
          <p:nvPr>
            <p:ph type="subTitle" idx="1"/>
          </p:nvPr>
        </p:nvSpPr>
        <p:spPr/>
        <p:txBody>
          <a:bodyPr/>
          <a:lstStyle/>
          <a:p>
            <a:r>
              <a:rPr lang="is-IS" dirty="0" smtClean="0"/>
              <a:t>Þýskaland</a:t>
            </a:r>
            <a:endParaRPr lang="is-IS" dirty="0"/>
          </a:p>
        </p:txBody>
      </p:sp>
    </p:spTree>
    <p:extLst>
      <p:ext uri="{BB962C8B-B14F-4D97-AF65-F5344CB8AC3E}">
        <p14:creationId xmlns:p14="http://schemas.microsoft.com/office/powerpoint/2010/main" val="4020676022"/>
      </p:ext>
    </p:extLst>
  </p:cSld>
  <p:clrMapOvr>
    <a:masterClrMapping/>
  </p:clrMapOvr>
  <mc:AlternateContent xmlns:mc="http://schemas.openxmlformats.org/markup-compatibility/2006">
    <mc:Choice xmlns:p14="http://schemas.microsoft.com/office/powerpoint/2010/main" Requires="p14">
      <p:transition spd="slow" p14:dur="5000">
        <p14:honeycomb/>
        <p:sndAc>
          <p:stSnd>
            <p:snd r:embed="rId2" name="explode.wav"/>
          </p:stSnd>
        </p:sndAc>
      </p:transition>
    </mc:Choice>
    <mc:Fallback>
      <p:transition spd="slow">
        <p:fade/>
        <p:sndAc>
          <p:stSnd>
            <p:snd r:embed="rId2" name="explode.wav"/>
          </p:stSnd>
        </p:sndAc>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s-IS" dirty="0" smtClean="0"/>
              <a:t>Niflungasaga - Þýskaland</a:t>
            </a:r>
            <a:endParaRPr lang="is-IS" dirty="0"/>
          </a:p>
        </p:txBody>
      </p:sp>
      <p:sp>
        <p:nvSpPr>
          <p:cNvPr id="3" name="Content Placeholder 2"/>
          <p:cNvSpPr>
            <a:spLocks noGrp="1"/>
          </p:cNvSpPr>
          <p:nvPr>
            <p:ph idx="1"/>
          </p:nvPr>
        </p:nvSpPr>
        <p:spPr/>
        <p:txBody>
          <a:bodyPr>
            <a:normAutofit/>
          </a:bodyPr>
          <a:lstStyle/>
          <a:p>
            <a:r>
              <a:rPr lang="is-IS" sz="3600" dirty="0" smtClean="0"/>
              <a:t>Sigurð Fáfnisbani, lýkurá </a:t>
            </a:r>
            <a:r>
              <a:rPr lang="is-IS" sz="3600" dirty="0"/>
              <a:t>því að lík Sigurðar Fáfnisbana er brennt á báli og Brynhildur gengur á bálið eins og í Völsungasögu, en þetta sama bál kveikir í Valhöll og heimurinn ferst eins og í Völuspá</a:t>
            </a:r>
            <a:r>
              <a:rPr lang="is-IS" dirty="0" smtClean="0"/>
              <a:t>.</a:t>
            </a:r>
            <a:endParaRPr lang="is-IS" dirty="0"/>
          </a:p>
        </p:txBody>
      </p:sp>
    </p:spTree>
    <p:extLst>
      <p:ext uri="{BB962C8B-B14F-4D97-AF65-F5344CB8AC3E}">
        <p14:creationId xmlns:p14="http://schemas.microsoft.com/office/powerpoint/2010/main" val="4069351871"/>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3250">
        <p15:prstTrans prst="origami"/>
      </p:transition>
    </mc:Choice>
    <mc:Fallback>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s-IS" dirty="0" smtClean="0"/>
              <a:t> </a:t>
            </a:r>
            <a:br>
              <a:rPr lang="is-IS" dirty="0" smtClean="0"/>
            </a:br>
            <a:r>
              <a:rPr lang="is-IS" dirty="0" smtClean="0"/>
              <a:t>Niflungasaga - Þýskaland</a:t>
            </a:r>
            <a:br>
              <a:rPr lang="is-IS" dirty="0" smtClean="0"/>
            </a:br>
            <a:endParaRPr lang="is-IS" dirty="0"/>
          </a:p>
        </p:txBody>
      </p:sp>
      <p:sp>
        <p:nvSpPr>
          <p:cNvPr id="3" name="Content Placeholder 2"/>
          <p:cNvSpPr>
            <a:spLocks noGrp="1"/>
          </p:cNvSpPr>
          <p:nvPr>
            <p:ph idx="1"/>
          </p:nvPr>
        </p:nvSpPr>
        <p:spPr/>
        <p:txBody>
          <a:bodyPr>
            <a:normAutofit/>
          </a:bodyPr>
          <a:lstStyle/>
          <a:p>
            <a:r>
              <a:rPr lang="is-IS" sz="2800" dirty="0" smtClean="0"/>
              <a:t>Saga </a:t>
            </a:r>
            <a:r>
              <a:rPr lang="is-IS" sz="2800" dirty="0"/>
              <a:t>Brynhildar og Sigurðar </a:t>
            </a:r>
            <a:r>
              <a:rPr lang="is-IS" sz="2800" dirty="0" smtClean="0"/>
              <a:t>eins konar ástarsaga, </a:t>
            </a:r>
            <a:r>
              <a:rPr lang="is-IS" sz="2800" dirty="0"/>
              <a:t>en ást í nútímaskilningi kemur hvergi fyrir í norrænum heimildum. </a:t>
            </a:r>
            <a:endParaRPr lang="is-IS" sz="2800" dirty="0" smtClean="0"/>
          </a:p>
          <a:p>
            <a:r>
              <a:rPr lang="is-IS" sz="2800" dirty="0" smtClean="0"/>
              <a:t>Í </a:t>
            </a:r>
            <a:r>
              <a:rPr lang="is-IS" sz="2800" dirty="0"/>
              <a:t>Völsungasögu gengur Brynhildur á bálið þar sem Sigurður er brenndur vegna þess að sómi hennar krefst þess. </a:t>
            </a:r>
            <a:endParaRPr lang="is-IS" sz="2800" dirty="0" smtClean="0"/>
          </a:p>
          <a:p>
            <a:r>
              <a:rPr lang="is-IS" sz="2800" dirty="0" smtClean="0"/>
              <a:t>Hún </a:t>
            </a:r>
            <a:r>
              <a:rPr lang="is-IS" sz="2800" dirty="0"/>
              <a:t>hefur ekki staðið við eið sem hún sór og þetta eiðrof veldur því að henni ber að deyja sóma síns vegna.</a:t>
            </a:r>
          </a:p>
        </p:txBody>
      </p:sp>
    </p:spTree>
    <p:extLst>
      <p:ext uri="{BB962C8B-B14F-4D97-AF65-F5344CB8AC3E}">
        <p14:creationId xmlns:p14="http://schemas.microsoft.com/office/powerpoint/2010/main" val="2692539928"/>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6000">
        <p15:prstTrans prst="curtains"/>
      </p:transition>
    </mc:Choice>
    <mc:Fallback>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s-IS" dirty="0" smtClean="0"/>
              <a:t>Niflungasaga - Þýskaland</a:t>
            </a:r>
            <a:endParaRPr lang="is-IS" dirty="0"/>
          </a:p>
        </p:txBody>
      </p:sp>
      <p:sp>
        <p:nvSpPr>
          <p:cNvPr id="3" name="Content Placeholder 2"/>
          <p:cNvSpPr>
            <a:spLocks noGrp="1"/>
          </p:cNvSpPr>
          <p:nvPr>
            <p:ph idx="1"/>
          </p:nvPr>
        </p:nvSpPr>
        <p:spPr>
          <a:xfrm>
            <a:off x="680321" y="2336873"/>
            <a:ext cx="9613861" cy="4148594"/>
          </a:xfrm>
        </p:spPr>
        <p:txBody>
          <a:bodyPr>
            <a:normAutofit/>
          </a:bodyPr>
          <a:lstStyle/>
          <a:p>
            <a:r>
              <a:rPr lang="is-IS" dirty="0"/>
              <a:t>Óðinn er ættfaðirinn og á uppreisnargjarna dóttur sem er valkyrjan Brynhildur. </a:t>
            </a:r>
            <a:endParaRPr lang="is-IS" dirty="0" smtClean="0"/>
          </a:p>
          <a:p>
            <a:r>
              <a:rPr lang="is-IS" dirty="0" smtClean="0"/>
              <a:t>Auður </a:t>
            </a:r>
            <a:r>
              <a:rPr lang="is-IS" dirty="0"/>
              <a:t>hans er byggður á svikum og það sem gildir frá hans sjónarmiði er að bæta einhvern veginn fyrir þau brot. </a:t>
            </a:r>
            <a:endParaRPr lang="is-IS" dirty="0" smtClean="0"/>
          </a:p>
          <a:p>
            <a:r>
              <a:rPr lang="is-IS" dirty="0" smtClean="0"/>
              <a:t>Sigurði </a:t>
            </a:r>
            <a:r>
              <a:rPr lang="is-IS" dirty="0"/>
              <a:t>Fáfnisbana sem er sonarsonur hans er ætlað það hlutverk til þess að hreinsa nafn ættarinnar. </a:t>
            </a:r>
          </a:p>
          <a:p>
            <a:endParaRPr lang="is-IS" dirty="0"/>
          </a:p>
        </p:txBody>
      </p:sp>
    </p:spTree>
    <p:extLst>
      <p:ext uri="{BB962C8B-B14F-4D97-AF65-F5344CB8AC3E}">
        <p14:creationId xmlns:p14="http://schemas.microsoft.com/office/powerpoint/2010/main" val="2523345991"/>
      </p:ext>
    </p:extLst>
  </p:cSld>
  <p:clrMapOvr>
    <a:masterClrMapping/>
  </p:clrMapOvr>
  <mc:AlternateContent xmlns:mc="http://schemas.openxmlformats.org/markup-compatibility/2006">
    <mc:Choice xmlns:p14="http://schemas.microsoft.com/office/powerpoint/2010/main" Requires="p14">
      <p:transition spd="slow" p14:dur="4000">
        <p14:vortex dir="r"/>
      </p:transition>
    </mc:Choice>
    <mc:Fallback>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s-IS" dirty="0" smtClean="0"/>
              <a:t>Leiðsögumaðurinn - Noregur</a:t>
            </a:r>
            <a:endParaRPr lang="is-IS" dirty="0"/>
          </a:p>
        </p:txBody>
      </p:sp>
      <p:sp>
        <p:nvSpPr>
          <p:cNvPr id="3" name="Content Placeholder 2"/>
          <p:cNvSpPr>
            <a:spLocks noGrp="1"/>
          </p:cNvSpPr>
          <p:nvPr>
            <p:ph idx="1"/>
          </p:nvPr>
        </p:nvSpPr>
        <p:spPr/>
        <p:txBody>
          <a:bodyPr>
            <a:normAutofit/>
          </a:bodyPr>
          <a:lstStyle/>
          <a:p>
            <a:endParaRPr lang="is-IS" dirty="0"/>
          </a:p>
          <a:p>
            <a:r>
              <a:rPr lang="is-IS" sz="3200" dirty="0" smtClean="0"/>
              <a:t>Gerist </a:t>
            </a:r>
            <a:r>
              <a:rPr lang="is-IS" sz="3200" dirty="0"/>
              <a:t>um það leyti sem Íslendingar tóku kristni og fjallar um miskunnarlaus átök á milli Sama og hinna svartklæddu tsjúda, innrásarmanna, dekkri á húð og hár. </a:t>
            </a:r>
            <a:endParaRPr lang="is-IS" sz="3200" dirty="0" smtClean="0"/>
          </a:p>
          <a:p>
            <a:endParaRPr lang="is-IS" sz="3200" dirty="0"/>
          </a:p>
          <a:p>
            <a:endParaRPr lang="is-IS" dirty="0"/>
          </a:p>
        </p:txBody>
      </p:sp>
    </p:spTree>
    <p:extLst>
      <p:ext uri="{BB962C8B-B14F-4D97-AF65-F5344CB8AC3E}">
        <p14:creationId xmlns:p14="http://schemas.microsoft.com/office/powerpoint/2010/main" val="1185257429"/>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s-IS" dirty="0" smtClean="0"/>
              <a:t>Leiðsögumaðurinn - Noregur</a:t>
            </a:r>
            <a:endParaRPr lang="is-IS" dirty="0"/>
          </a:p>
        </p:txBody>
      </p:sp>
      <p:sp>
        <p:nvSpPr>
          <p:cNvPr id="3" name="Content Placeholder 2"/>
          <p:cNvSpPr>
            <a:spLocks noGrp="1"/>
          </p:cNvSpPr>
          <p:nvPr>
            <p:ph idx="1"/>
          </p:nvPr>
        </p:nvSpPr>
        <p:spPr>
          <a:xfrm>
            <a:off x="409388" y="2133672"/>
            <a:ext cx="10885145" cy="4317927"/>
          </a:xfrm>
        </p:spPr>
        <p:txBody>
          <a:bodyPr>
            <a:normAutofit/>
          </a:bodyPr>
          <a:lstStyle/>
          <a:p>
            <a:r>
              <a:rPr lang="is-IS" sz="2800" dirty="0"/>
              <a:t>byggð á 1.100 ára gamalli, samískri þjóðsögu um strandhögg framandi, illskeyttra tsjúda, förumannaþjóðflokks ribbalda sem engu eirðu en fóru um héruð rænandi og ruplandi með eldi og blóði. </a:t>
            </a:r>
            <a:endParaRPr lang="is-IS" sz="2800" dirty="0" smtClean="0"/>
          </a:p>
          <a:p>
            <a:pPr marL="0" indent="0">
              <a:buNone/>
            </a:pPr>
            <a:endParaRPr lang="is-IS" sz="2800" dirty="0" smtClean="0"/>
          </a:p>
          <a:p>
            <a:r>
              <a:rPr lang="is-IS" sz="2800" dirty="0" smtClean="0"/>
              <a:t>Aðalpersónan </a:t>
            </a:r>
            <a:r>
              <a:rPr lang="is-IS" sz="2800" dirty="0"/>
              <a:t>er táningurinn Aigin (Mikkel Gaup), sem er að koma af veiðum þegar hann verður vitni að því að tsjúdarnir ganga á milli bols og höfuðs á fjölskyldu hans</a:t>
            </a:r>
            <a:r>
              <a:rPr lang="is-IS" sz="2800" dirty="0" smtClean="0"/>
              <a:t>.</a:t>
            </a:r>
          </a:p>
          <a:p>
            <a:endParaRPr lang="is-IS" sz="2800" dirty="0"/>
          </a:p>
        </p:txBody>
      </p:sp>
    </p:spTree>
    <p:extLst>
      <p:ext uri="{BB962C8B-B14F-4D97-AF65-F5344CB8AC3E}">
        <p14:creationId xmlns:p14="http://schemas.microsoft.com/office/powerpoint/2010/main" val="3285671442"/>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s-IS" dirty="0" smtClean="0"/>
              <a:t>Leiðsögumaðurinn - Noregur</a:t>
            </a:r>
            <a:endParaRPr lang="is-IS" dirty="0"/>
          </a:p>
        </p:txBody>
      </p:sp>
      <p:sp>
        <p:nvSpPr>
          <p:cNvPr id="3" name="Content Placeholder 2"/>
          <p:cNvSpPr>
            <a:spLocks noGrp="1"/>
          </p:cNvSpPr>
          <p:nvPr>
            <p:ph idx="1"/>
          </p:nvPr>
        </p:nvSpPr>
        <p:spPr/>
        <p:txBody>
          <a:bodyPr/>
          <a:lstStyle/>
          <a:p>
            <a:r>
              <a:rPr lang="is-IS" dirty="0"/>
              <a:t> </a:t>
            </a:r>
            <a:r>
              <a:rPr lang="is-IS" sz="3600" dirty="0"/>
              <a:t>Eitt af mörgum, minnisstæðum atriðum í </a:t>
            </a:r>
            <a:r>
              <a:rPr lang="is-IS" sz="3600" i="1" dirty="0"/>
              <a:t>Leiðsögumanninum </a:t>
            </a:r>
            <a:r>
              <a:rPr lang="is-IS" sz="3600" dirty="0"/>
              <a:t>er þegar Aigin missir af sér skíðið hátt uppi í brekku ofan við þorpið sitt. Tsjúdarnir verða hans varir, Aigin leggur á flótta og kemst undan til nágrannaþorps.</a:t>
            </a:r>
            <a:endParaRPr lang="is-IS" sz="3600" dirty="0"/>
          </a:p>
        </p:txBody>
      </p:sp>
    </p:spTree>
    <p:extLst>
      <p:ext uri="{BB962C8B-B14F-4D97-AF65-F5344CB8AC3E}">
        <p14:creationId xmlns:p14="http://schemas.microsoft.com/office/powerpoint/2010/main" val="1904159510"/>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prestige"/>
      </p:transition>
    </mc:Choice>
    <mc:Fallback>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s-IS" dirty="0" smtClean="0"/>
              <a:t>Leiðsögumaðurinn - Noregur</a:t>
            </a:r>
            <a:endParaRPr lang="is-IS" dirty="0"/>
          </a:p>
        </p:txBody>
      </p:sp>
      <p:sp>
        <p:nvSpPr>
          <p:cNvPr id="3" name="Content Placeholder 2"/>
          <p:cNvSpPr>
            <a:spLocks noGrp="1"/>
          </p:cNvSpPr>
          <p:nvPr>
            <p:ph idx="1"/>
          </p:nvPr>
        </p:nvSpPr>
        <p:spPr>
          <a:xfrm>
            <a:off x="0" y="2015067"/>
            <a:ext cx="12192000" cy="4842933"/>
          </a:xfrm>
        </p:spPr>
        <p:txBody>
          <a:bodyPr>
            <a:normAutofit/>
          </a:bodyPr>
          <a:lstStyle/>
          <a:p>
            <a:r>
              <a:rPr lang="is-IS" sz="2800" dirty="0"/>
              <a:t>Þar verður uppi fótur og fit því hluti þorpsbúa ásakar drenginn um að setja líf þeirra í hættu því tsjúdarnir geta rakið sporin í snjónum, aðrir taka honum fagnandi, vitandi að hann átti ekki annars úrkosta</a:t>
            </a:r>
            <a:r>
              <a:rPr lang="is-IS" sz="2800" dirty="0" smtClean="0"/>
              <a:t>.</a:t>
            </a:r>
          </a:p>
          <a:p>
            <a:pPr marL="0" indent="0">
              <a:buNone/>
            </a:pPr>
            <a:endParaRPr lang="is-IS" sz="2800" dirty="0"/>
          </a:p>
          <a:p>
            <a:r>
              <a:rPr lang="is-IS" sz="2800" dirty="0"/>
              <a:t>Samarnir flýja þorpið sitt og halda til strandar en Aigin verður eftir ásamt þremur öðrum. Tsjúdarnir koma, drepa félaga Aigins en þyrma lífi hans gegn því hann vísi þeim veginn til </a:t>
            </a:r>
            <a:r>
              <a:rPr lang="is-IS" sz="2800" dirty="0" smtClean="0"/>
              <a:t>Samabyggða</a:t>
            </a:r>
          </a:p>
          <a:p>
            <a:pPr marL="0" indent="0">
              <a:buNone/>
            </a:pPr>
            <a:endParaRPr lang="is-IS" sz="2800" dirty="0"/>
          </a:p>
          <a:p>
            <a:r>
              <a:rPr lang="is-IS" sz="2800" dirty="0"/>
              <a:t>Leiðsögumaðurinn ungi er klókur og hugaður piltur sem leggur með óvinaflokkinn á tvísýn fjöllin þar sem hættur leynast í hverju spori og náttúran er viðsjárverð.</a:t>
            </a:r>
          </a:p>
          <a:p>
            <a:endParaRPr lang="is-IS" dirty="0"/>
          </a:p>
        </p:txBody>
      </p:sp>
    </p:spTree>
    <p:extLst>
      <p:ext uri="{BB962C8B-B14F-4D97-AF65-F5344CB8AC3E}">
        <p14:creationId xmlns:p14="http://schemas.microsoft.com/office/powerpoint/2010/main" val="1888873187"/>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airplane"/>
      </p:transition>
    </mc:Choice>
    <mc:Fallback>
      <p:transition spd="slow">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is-IS" dirty="0" smtClean="0"/>
              <a:t>Laxdæla</a:t>
            </a:r>
            <a:endParaRPr lang="is-IS" dirty="0"/>
          </a:p>
        </p:txBody>
      </p:sp>
      <p:sp>
        <p:nvSpPr>
          <p:cNvPr id="3" name="Subtitle 2"/>
          <p:cNvSpPr>
            <a:spLocks noGrp="1"/>
          </p:cNvSpPr>
          <p:nvPr>
            <p:ph type="subTitle" idx="1"/>
          </p:nvPr>
        </p:nvSpPr>
        <p:spPr/>
        <p:txBody>
          <a:bodyPr/>
          <a:lstStyle/>
          <a:p>
            <a:r>
              <a:rPr lang="is-IS" dirty="0" smtClean="0"/>
              <a:t>Ísland</a:t>
            </a:r>
            <a:endParaRPr lang="is-IS" dirty="0"/>
          </a:p>
        </p:txBody>
      </p:sp>
    </p:spTree>
    <p:extLst>
      <p:ext uri="{BB962C8B-B14F-4D97-AF65-F5344CB8AC3E}">
        <p14:creationId xmlns:p14="http://schemas.microsoft.com/office/powerpoint/2010/main" val="347015840"/>
      </p:ext>
    </p:extLst>
  </p:cSld>
  <p:clrMapOvr>
    <a:masterClrMapping/>
  </p:clrMapOvr>
  <mc:AlternateContent xmlns:mc="http://schemas.openxmlformats.org/markup-compatibility/2006">
    <mc:Choice xmlns:p14="http://schemas.microsoft.com/office/powerpoint/2010/main" Requires="p14">
      <p:transition spd="slow" p14:dur="3900">
        <p14:glitter pattern="hexagon"/>
      </p:transition>
    </mc:Choice>
    <mc:Fallback>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s-IS" dirty="0" smtClean="0"/>
              <a:t>Nordic Stories Retold = </a:t>
            </a:r>
            <a:br>
              <a:rPr lang="is-IS" dirty="0" smtClean="0"/>
            </a:br>
            <a:r>
              <a:rPr lang="is-IS" dirty="0" smtClean="0"/>
              <a:t>Norrænar sögur endurskapaðar</a:t>
            </a:r>
            <a:endParaRPr lang="is-IS" dirty="0"/>
          </a:p>
        </p:txBody>
      </p:sp>
      <p:sp>
        <p:nvSpPr>
          <p:cNvPr id="3" name="Content Placeholder 2"/>
          <p:cNvSpPr>
            <a:spLocks noGrp="1"/>
          </p:cNvSpPr>
          <p:nvPr>
            <p:ph idx="1"/>
          </p:nvPr>
        </p:nvSpPr>
        <p:spPr/>
        <p:txBody>
          <a:bodyPr/>
          <a:lstStyle/>
          <a:p>
            <a:r>
              <a:rPr lang="is-IS" dirty="0" smtClean="0"/>
              <a:t>Nemendur á sama aldri frá fimm löndum:</a:t>
            </a:r>
          </a:p>
          <a:p>
            <a:r>
              <a:rPr lang="is-IS" dirty="0" smtClean="0"/>
              <a:t>Íslandi</a:t>
            </a:r>
          </a:p>
          <a:p>
            <a:r>
              <a:rPr lang="is-IS" dirty="0" smtClean="0"/>
              <a:t>Bretlandi</a:t>
            </a:r>
          </a:p>
          <a:p>
            <a:r>
              <a:rPr lang="is-IS" dirty="0" smtClean="0"/>
              <a:t>Finnlandi</a:t>
            </a:r>
          </a:p>
          <a:p>
            <a:r>
              <a:rPr lang="is-IS" dirty="0" smtClean="0"/>
              <a:t>Þýskalandi</a:t>
            </a:r>
          </a:p>
          <a:p>
            <a:r>
              <a:rPr lang="is-IS" dirty="0" smtClean="0"/>
              <a:t>Noregi</a:t>
            </a:r>
            <a:endParaRPr lang="is-IS" dirty="0"/>
          </a:p>
        </p:txBody>
      </p:sp>
    </p:spTree>
    <p:extLst>
      <p:ext uri="{BB962C8B-B14F-4D97-AF65-F5344CB8AC3E}">
        <p14:creationId xmlns:p14="http://schemas.microsoft.com/office/powerpoint/2010/main" val="2910878119"/>
      </p:ext>
    </p:extLst>
  </p:cSld>
  <p:clrMapOvr>
    <a:masterClrMapping/>
  </p:clrMapOvr>
  <mc:AlternateContent xmlns:mc="http://schemas.openxmlformats.org/markup-compatibility/2006">
    <mc:Choice xmlns:p14="http://schemas.microsoft.com/office/powerpoint/2010/main" Requires="p14">
      <p:transition spd="slow" p14:dur="1500">
        <p:push dir="u"/>
        <p:sndAc>
          <p:stSnd>
            <p:snd r:embed="rId2" name="arrow.wav"/>
          </p:stSnd>
        </p:sndAc>
      </p:transition>
    </mc:Choice>
    <mc:Fallback>
      <p:transition spd="slow">
        <p:push dir="u"/>
        <p:sndAc>
          <p:stSnd>
            <p:snd r:embed="rId2" name="arrow.wav"/>
          </p:stSnd>
        </p:sndAc>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s-IS" dirty="0" smtClean="0"/>
              <a:t>Laxdæla – Ísland	</a:t>
            </a:r>
            <a:endParaRPr lang="is-IS" dirty="0"/>
          </a:p>
        </p:txBody>
      </p:sp>
      <p:sp>
        <p:nvSpPr>
          <p:cNvPr id="3" name="Content Placeholder 2"/>
          <p:cNvSpPr>
            <a:spLocks noGrp="1"/>
          </p:cNvSpPr>
          <p:nvPr>
            <p:ph idx="1"/>
          </p:nvPr>
        </p:nvSpPr>
        <p:spPr/>
        <p:txBody>
          <a:bodyPr>
            <a:normAutofit/>
          </a:bodyPr>
          <a:lstStyle/>
          <a:p>
            <a:r>
              <a:rPr lang="is-IS" sz="3600" dirty="0" smtClean="0"/>
              <a:t>Saga um uppeldisbræður, ástir og afbrýði.</a:t>
            </a:r>
          </a:p>
          <a:p>
            <a:r>
              <a:rPr lang="is-IS" sz="3600" dirty="0" smtClean="0"/>
              <a:t>Saga um hefndarþorsta, heiður, kristnitöku, fjölskyldudrama.</a:t>
            </a:r>
          </a:p>
          <a:p>
            <a:r>
              <a:rPr lang="is-IS" sz="3600" dirty="0" smtClean="0"/>
              <a:t>Gerist á Íslandi um árið 1000 = kristnitakan</a:t>
            </a:r>
          </a:p>
          <a:p>
            <a:r>
              <a:rPr lang="is-IS" sz="3600" dirty="0" smtClean="0"/>
              <a:t>Þeim var ég verst er ég unni mest?</a:t>
            </a:r>
          </a:p>
        </p:txBody>
      </p:sp>
    </p:spTree>
    <p:extLst>
      <p:ext uri="{BB962C8B-B14F-4D97-AF65-F5344CB8AC3E}">
        <p14:creationId xmlns:p14="http://schemas.microsoft.com/office/powerpoint/2010/main" val="3872068643"/>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crush"/>
      </p:transition>
    </mc:Choice>
    <mc:Fallback>
      <p:transition spd="slow">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874220772"/>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s-IS" dirty="0" smtClean="0"/>
              <a:t>Verkefnið	</a:t>
            </a:r>
            <a:endParaRPr lang="is-IS" dirty="0"/>
          </a:p>
        </p:txBody>
      </p:sp>
      <p:sp>
        <p:nvSpPr>
          <p:cNvPr id="3" name="Content Placeholder 2"/>
          <p:cNvSpPr>
            <a:spLocks noGrp="1"/>
          </p:cNvSpPr>
          <p:nvPr>
            <p:ph idx="1"/>
          </p:nvPr>
        </p:nvSpPr>
        <p:spPr/>
        <p:txBody>
          <a:bodyPr>
            <a:normAutofit lnSpcReduction="10000"/>
          </a:bodyPr>
          <a:lstStyle/>
          <a:p>
            <a:r>
              <a:rPr lang="is-IS" dirty="0" smtClean="0"/>
              <a:t>Hvert þátttökuland kynnir eina sögu frá sínu heimalandi og í framhaldinu munu nemendur allra landanna vinna saman verkefni sem eru tengd sögunum.</a:t>
            </a:r>
          </a:p>
          <a:p>
            <a:r>
              <a:rPr lang="is-IS" dirty="0" smtClean="0"/>
              <a:t>Ísland ætlar að kynna Laxdælu – sögu af ástarþríhyrningi. Ungur maður sem vill ferðast og freista gæfunnar. Hann heimsækir konunga í Noregi og á Írlandi. Sagan segir líka frá stúlku sem er rænt af víkingum. Þetta er harmræn saga af ást og dauða.</a:t>
            </a:r>
          </a:p>
          <a:p>
            <a:r>
              <a:rPr lang="is-IS" dirty="0" smtClean="0"/>
              <a:t>England ætlar að kynna Arthúr konung, hinn goðsagnakennda konuni og riddara hringborðsins. Saga töframanna, norna og djarfra riddara.</a:t>
            </a:r>
          </a:p>
          <a:p>
            <a:endParaRPr lang="is-IS" dirty="0"/>
          </a:p>
        </p:txBody>
      </p:sp>
    </p:spTree>
    <p:extLst>
      <p:ext uri="{BB962C8B-B14F-4D97-AF65-F5344CB8AC3E}">
        <p14:creationId xmlns:p14="http://schemas.microsoft.com/office/powerpoint/2010/main" val="262491972"/>
      </p:ext>
    </p:extLst>
  </p:cSld>
  <p:clrMapOvr>
    <a:masterClrMapping/>
  </p:clrMapOvr>
  <mc:AlternateContent xmlns:mc="http://schemas.openxmlformats.org/markup-compatibility/2006">
    <mc:Choice xmlns:p14="http://schemas.microsoft.com/office/powerpoint/2010/main" Requires="p14">
      <p:transition spd="slow" p14:dur="1500">
        <p:pull/>
        <p:sndAc>
          <p:stSnd>
            <p:snd r:embed="rId2" name="bomb.wav"/>
          </p:stSnd>
        </p:sndAc>
      </p:transition>
    </mc:Choice>
    <mc:Fallback>
      <p:transition spd="slow">
        <p:pull/>
        <p:sndAc>
          <p:stSnd>
            <p:snd r:embed="rId2" name="bomb.wav"/>
          </p:stSnd>
        </p:sndAc>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s-IS" dirty="0" smtClean="0"/>
              <a:t>Verkefnið frh.	</a:t>
            </a:r>
            <a:endParaRPr lang="is-IS" dirty="0"/>
          </a:p>
        </p:txBody>
      </p:sp>
      <p:sp>
        <p:nvSpPr>
          <p:cNvPr id="3" name="Content Placeholder 2"/>
          <p:cNvSpPr>
            <a:spLocks noGrp="1"/>
          </p:cNvSpPr>
          <p:nvPr>
            <p:ph idx="1"/>
          </p:nvPr>
        </p:nvSpPr>
        <p:spPr/>
        <p:txBody>
          <a:bodyPr/>
          <a:lstStyle/>
          <a:p>
            <a:r>
              <a:rPr lang="is-IS" dirty="0" smtClean="0"/>
              <a:t>Finnland ætlar að segja sögu sjö bræðra eftir Aleksis Kivi. Þetta er saga ódælla bræðra sem eiga að komast til manns.</a:t>
            </a:r>
          </a:p>
          <a:p>
            <a:r>
              <a:rPr lang="is-IS" dirty="0" smtClean="0"/>
              <a:t>Noregur ætlar að segja frá sögunni Veiviseren = Leiðsögumaðurinn. Um frægan Sama sem gerist í Finnmark sem er nyrsti hluti Noregs og gerist um árið 1000. Um hugrakkan dreng sem heitir Aigin sem bjargar fólki sínu frá óvinum. </a:t>
            </a:r>
          </a:p>
          <a:p>
            <a:r>
              <a:rPr lang="is-IS" dirty="0" smtClean="0"/>
              <a:t>Þýskaland ætlar að taka fyrir Niflungasögu. Skrifuð á 13. öld og segir frá dvergum og hetjum. Sagan segir frábaráttu góðs og ills.</a:t>
            </a:r>
            <a:endParaRPr lang="is-IS" dirty="0"/>
          </a:p>
        </p:txBody>
      </p:sp>
    </p:spTree>
    <p:extLst>
      <p:ext uri="{BB962C8B-B14F-4D97-AF65-F5344CB8AC3E}">
        <p14:creationId xmlns:p14="http://schemas.microsoft.com/office/powerpoint/2010/main" val="3546510345"/>
      </p:ext>
    </p:extLst>
  </p:cSld>
  <p:clrMapOvr>
    <a:masterClrMapping/>
  </p:clrMapOvr>
  <mc:AlternateContent xmlns:mc="http://schemas.openxmlformats.org/markup-compatibility/2006">
    <mc:Choice xmlns:p14="http://schemas.microsoft.com/office/powerpoint/2010/main" Requires="p14">
      <p:transition spd="slow" p14:dur="1750">
        <p:circle/>
        <p:sndAc>
          <p:stSnd>
            <p:snd r:embed="rId2" name="breeze.wav"/>
          </p:stSnd>
        </p:sndAc>
      </p:transition>
    </mc:Choice>
    <mc:Fallback>
      <p:transition spd="slow">
        <p:circle/>
        <p:sndAc>
          <p:stSnd>
            <p:snd r:embed="rId2" name="breeze.wav"/>
          </p:stSnd>
        </p:sndAc>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s-IS" dirty="0"/>
          </a:p>
        </p:txBody>
      </p:sp>
      <p:sp>
        <p:nvSpPr>
          <p:cNvPr id="3" name="Text Placeholder 2"/>
          <p:cNvSpPr>
            <a:spLocks noGrp="1"/>
          </p:cNvSpPr>
          <p:nvPr>
            <p:ph type="body" sz="half" idx="2"/>
          </p:nvPr>
        </p:nvSpPr>
        <p:spPr/>
        <p:txBody>
          <a:bodyPr>
            <a:normAutofit/>
          </a:bodyPr>
          <a:lstStyle/>
          <a:p>
            <a:pPr algn="ctr"/>
            <a:r>
              <a:rPr lang="is-IS" sz="5400" dirty="0" smtClean="0"/>
              <a:t>COMENIUS</a:t>
            </a:r>
            <a:endParaRPr lang="is-IS" sz="5400"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048000" y="512452"/>
            <a:ext cx="4581525" cy="3589648"/>
          </a:xfrm>
          <a:prstGeom prst="rect">
            <a:avLst/>
          </a:prstGeom>
          <a:ln w="228600" cap="sq" cmpd="thickThin">
            <a:solidFill>
              <a:srgbClr val="000000"/>
            </a:solidFill>
            <a:prstDash val="solid"/>
            <a:miter lim="800000"/>
          </a:ln>
          <a:effectLst>
            <a:innerShdw blurRad="76200">
              <a:srgbClr val="000000"/>
            </a:innerShdw>
          </a:effectLst>
        </p:spPr>
      </p:pic>
    </p:spTree>
    <p:extLst>
      <p:ext uri="{BB962C8B-B14F-4D97-AF65-F5344CB8AC3E}">
        <p14:creationId xmlns:p14="http://schemas.microsoft.com/office/powerpoint/2010/main" val="85932285"/>
      </p:ext>
    </p:extLst>
  </p:cSld>
  <p:clrMapOvr>
    <a:masterClrMapping/>
  </p:clrMapOvr>
  <mc:AlternateContent xmlns:mc="http://schemas.openxmlformats.org/markup-compatibility/2006">
    <mc:Choice xmlns:p14="http://schemas.microsoft.com/office/powerpoint/2010/main" Requires="p14">
      <p:transition spd="slow" p14:dur="1200">
        <p:dissolve/>
        <p:sndAc>
          <p:stSnd>
            <p:snd r:embed="rId2" name="camera.wav"/>
          </p:stSnd>
        </p:sndAc>
      </p:transition>
    </mc:Choice>
    <mc:Fallback>
      <p:transition spd="slow">
        <p:dissolve/>
        <p:sndAc>
          <p:stSnd>
            <p:snd r:embed="rId2" name="camera.wav"/>
          </p:stSnd>
        </p:sndAc>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is-IS" dirty="0" smtClean="0"/>
              <a:t>Arthúr konungur og riddarar hringborðsins</a:t>
            </a:r>
            <a:endParaRPr lang="is-IS" dirty="0"/>
          </a:p>
        </p:txBody>
      </p:sp>
      <p:sp>
        <p:nvSpPr>
          <p:cNvPr id="3" name="Subtitle 2"/>
          <p:cNvSpPr>
            <a:spLocks noGrp="1"/>
          </p:cNvSpPr>
          <p:nvPr>
            <p:ph type="subTitle" idx="1"/>
          </p:nvPr>
        </p:nvSpPr>
        <p:spPr/>
        <p:txBody>
          <a:bodyPr/>
          <a:lstStyle/>
          <a:p>
            <a:r>
              <a:rPr lang="is-IS" dirty="0" smtClean="0"/>
              <a:t>England/Bath</a:t>
            </a:r>
            <a:endParaRPr lang="is-IS" dirty="0"/>
          </a:p>
        </p:txBody>
      </p:sp>
    </p:spTree>
    <p:extLst>
      <p:ext uri="{BB962C8B-B14F-4D97-AF65-F5344CB8AC3E}">
        <p14:creationId xmlns:p14="http://schemas.microsoft.com/office/powerpoint/2010/main" val="3767320900"/>
      </p:ext>
    </p:extLst>
  </p:cSld>
  <p:clrMapOvr>
    <a:masterClrMapping/>
  </p:clrMapOvr>
  <mc:AlternateContent xmlns:mc="http://schemas.openxmlformats.org/markup-compatibility/2006">
    <mc:Choice xmlns:p14="http://schemas.microsoft.com/office/powerpoint/2010/main" Requires="p14">
      <p:transition spd="slow" p14:dur="1600">
        <p:blinds dir="vert"/>
        <p:sndAc>
          <p:stSnd>
            <p:snd r:embed="rId2" name="cashreg.wav"/>
          </p:stSnd>
        </p:sndAc>
      </p:transition>
    </mc:Choice>
    <mc:Fallback>
      <p:transition spd="slow">
        <p:blinds dir="vert"/>
        <p:sndAc>
          <p:stSnd>
            <p:snd r:embed="rId2" name="cashreg.wav"/>
          </p:stSnd>
        </p:sndAc>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s-IS" dirty="0" smtClean="0"/>
              <a:t>Arthúr konungur</a:t>
            </a:r>
            <a:endParaRPr lang="is-IS" dirty="0"/>
          </a:p>
        </p:txBody>
      </p:sp>
      <p:sp>
        <p:nvSpPr>
          <p:cNvPr id="3" name="Content Placeholder 2"/>
          <p:cNvSpPr>
            <a:spLocks noGrp="1"/>
          </p:cNvSpPr>
          <p:nvPr>
            <p:ph idx="1"/>
          </p:nvPr>
        </p:nvSpPr>
        <p:spPr>
          <a:xfrm>
            <a:off x="457200" y="2336872"/>
            <a:ext cx="11446933" cy="4317927"/>
          </a:xfrm>
        </p:spPr>
        <p:txBody>
          <a:bodyPr>
            <a:normAutofit/>
          </a:bodyPr>
          <a:lstStyle/>
          <a:p>
            <a:r>
              <a:rPr lang="is-IS" sz="3200" dirty="0" smtClean="0"/>
              <a:t>Goðsagnakennd persóna = Frægur fyrir visku og djörfung.</a:t>
            </a:r>
          </a:p>
          <a:p>
            <a:r>
              <a:rPr lang="is-IS" sz="3200" dirty="0" smtClean="0"/>
              <a:t>Riddarar hans sem sátu við hringborðið með Arthúri konungi = hringborð til þess að allir séu jafngildir = það situr enginn við endann og ræður öllu. </a:t>
            </a:r>
          </a:p>
          <a:p>
            <a:r>
              <a:rPr lang="is-IS" sz="3200" dirty="0" smtClean="0"/>
              <a:t> Djarfir og hugrakkir. Berjast fyrir réttlæti. </a:t>
            </a:r>
          </a:p>
          <a:p>
            <a:r>
              <a:rPr lang="is-IS" sz="3200" dirty="0" smtClean="0"/>
              <a:t>Merlín galdrakarl, Morgana galdranorn (vond) og fleiri þekktar persónur úr sögum um Arthúr konung.</a:t>
            </a:r>
            <a:endParaRPr lang="is-IS" sz="3200" dirty="0"/>
          </a:p>
        </p:txBody>
      </p:sp>
    </p:spTree>
    <p:extLst>
      <p:ext uri="{BB962C8B-B14F-4D97-AF65-F5344CB8AC3E}">
        <p14:creationId xmlns:p14="http://schemas.microsoft.com/office/powerpoint/2010/main" val="932067667"/>
      </p:ext>
    </p:extLst>
  </p:cSld>
  <p:clrMapOvr>
    <a:masterClrMapping/>
  </p:clrMapOvr>
  <mc:AlternateContent xmlns:mc="http://schemas.openxmlformats.org/markup-compatibility/2006">
    <mc:Choice xmlns:p14="http://schemas.microsoft.com/office/powerpoint/2010/main" Requires="p14">
      <p:transition spd="slow" p14:dur="3250">
        <p14:shred/>
        <p:sndAc>
          <p:stSnd>
            <p:snd r:embed="rId2" name="chimes.wav"/>
          </p:stSnd>
        </p:sndAc>
      </p:transition>
    </mc:Choice>
    <mc:Fallback>
      <p:transition spd="slow">
        <p:fade/>
        <p:sndAc>
          <p:stSnd>
            <p:snd r:embed="rId2" name="chimes.wav"/>
          </p:stSnd>
        </p:sndAc>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is-IS" dirty="0" smtClean="0"/>
              <a:t>Sjö bræður</a:t>
            </a:r>
            <a:endParaRPr lang="is-IS" dirty="0"/>
          </a:p>
        </p:txBody>
      </p:sp>
      <p:sp>
        <p:nvSpPr>
          <p:cNvPr id="3" name="Subtitle 2"/>
          <p:cNvSpPr>
            <a:spLocks noGrp="1"/>
          </p:cNvSpPr>
          <p:nvPr>
            <p:ph type="subTitle" idx="1"/>
          </p:nvPr>
        </p:nvSpPr>
        <p:spPr/>
        <p:txBody>
          <a:bodyPr/>
          <a:lstStyle/>
          <a:p>
            <a:r>
              <a:rPr lang="is-IS" dirty="0" smtClean="0"/>
              <a:t>Finnland</a:t>
            </a:r>
            <a:endParaRPr lang="is-IS" dirty="0"/>
          </a:p>
        </p:txBody>
      </p:sp>
    </p:spTree>
    <p:extLst>
      <p:ext uri="{BB962C8B-B14F-4D97-AF65-F5344CB8AC3E}">
        <p14:creationId xmlns:p14="http://schemas.microsoft.com/office/powerpoint/2010/main" val="837248262"/>
      </p:ext>
    </p:extLst>
  </p:cSld>
  <p:clrMapOvr>
    <a:masterClrMapping/>
  </p:clrMapOvr>
  <mc:AlternateContent xmlns:mc="http://schemas.openxmlformats.org/markup-compatibility/2006">
    <mc:Choice xmlns:p14="http://schemas.microsoft.com/office/powerpoint/2010/main" Requires="p14">
      <p:transition spd="slow" p14:dur="2000">
        <p:comb/>
        <p:sndAc>
          <p:stSnd>
            <p:snd r:embed="rId2" name="click.wav"/>
          </p:stSnd>
        </p:sndAc>
      </p:transition>
    </mc:Choice>
    <mc:Fallback>
      <p:transition spd="slow">
        <p:comb/>
        <p:sndAc>
          <p:stSnd>
            <p:snd r:embed="rId2" name="click.wav"/>
          </p:stSnd>
        </p:sndAc>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s-IS" dirty="0" smtClean="0"/>
              <a:t>Finnland:  7 bræður</a:t>
            </a:r>
            <a:endParaRPr lang="is-IS" dirty="0"/>
          </a:p>
        </p:txBody>
      </p:sp>
      <p:sp>
        <p:nvSpPr>
          <p:cNvPr id="3" name="Content Placeholder 2"/>
          <p:cNvSpPr>
            <a:spLocks noGrp="1"/>
          </p:cNvSpPr>
          <p:nvPr>
            <p:ph idx="1"/>
          </p:nvPr>
        </p:nvSpPr>
        <p:spPr>
          <a:xfrm>
            <a:off x="152401" y="2336872"/>
            <a:ext cx="11768666" cy="4521127"/>
          </a:xfrm>
        </p:spPr>
        <p:txBody>
          <a:bodyPr/>
          <a:lstStyle/>
          <a:p>
            <a:r>
              <a:rPr lang="is-IS" dirty="0"/>
              <a:t>Aleksis Kivi ritaði söguna Sjö bræður fyrir 130 árum </a:t>
            </a:r>
            <a:endParaRPr lang="is-IS" dirty="0" smtClean="0"/>
          </a:p>
          <a:p>
            <a:r>
              <a:rPr lang="is-IS" dirty="0" smtClean="0"/>
              <a:t>telst </a:t>
            </a:r>
            <a:r>
              <a:rPr lang="is-IS" dirty="0"/>
              <a:t>hún eitt mikilvægasta verk finnskra bókmennta enda fyrsta skáldsagan sem rituð er á finnska tungu. </a:t>
            </a:r>
            <a:endParaRPr lang="is-IS" dirty="0" smtClean="0"/>
          </a:p>
          <a:p>
            <a:r>
              <a:rPr lang="is-IS" dirty="0" smtClean="0"/>
              <a:t>Sagan </a:t>
            </a:r>
            <a:r>
              <a:rPr lang="is-IS" dirty="0"/>
              <a:t>af bræðrunum sjö sem alast upp á frumstæðan hátt úti í skógi fjarri siðmenningunni er dæmisaga höfundar um landsmenn sína á leið þeirra út úr skógunum og inn í borgirnar</a:t>
            </a:r>
            <a:r>
              <a:rPr lang="is-IS" dirty="0" smtClean="0"/>
              <a:t>.</a:t>
            </a:r>
          </a:p>
          <a:p>
            <a:r>
              <a:rPr lang="is-IS" dirty="0" smtClean="0"/>
              <a:t> </a:t>
            </a:r>
            <a:r>
              <a:rPr lang="is-IS" dirty="0"/>
              <a:t>Sagan hefur birst í mörgum leikgerðum og einnig hefur hún verið kvikmynduð. Sérhver kynslóð reynir að nálgast hana á nýjan hátt. </a:t>
            </a:r>
            <a:endParaRPr lang="is-IS" dirty="0" smtClean="0"/>
          </a:p>
          <a:p>
            <a:pPr marL="0" indent="0">
              <a:buNone/>
            </a:pPr>
            <a:endParaRPr lang="is-IS" dirty="0"/>
          </a:p>
        </p:txBody>
      </p:sp>
    </p:spTree>
    <p:extLst>
      <p:ext uri="{BB962C8B-B14F-4D97-AF65-F5344CB8AC3E}">
        <p14:creationId xmlns:p14="http://schemas.microsoft.com/office/powerpoint/2010/main" val="1414635794"/>
      </p:ext>
    </p:extLst>
  </p:cSld>
  <p:clrMapOvr>
    <a:masterClrMapping/>
  </p:clrMapOvr>
  <mc:AlternateContent xmlns:mc="http://schemas.openxmlformats.org/markup-compatibility/2006">
    <mc:Choice xmlns:p14="http://schemas.microsoft.com/office/powerpoint/2010/main" Requires="p14">
      <p:transition spd="slow" p14:dur="1250">
        <p14:flythrough/>
        <p:sndAc>
          <p:stSnd>
            <p:snd r:embed="rId2" name="coin.wav"/>
          </p:stSnd>
        </p:sndAc>
      </p:transition>
    </mc:Choice>
    <mc:Fallback>
      <p:transition spd="slow">
        <p:fade/>
        <p:sndAc>
          <p:stSnd>
            <p:snd r:embed="rId2" name="coin.wav"/>
          </p:stSnd>
        </p:sndAc>
      </p:transition>
    </mc:Fallback>
  </mc:AlternateContent>
  <p:timing>
    <p:tnLst>
      <p:par>
        <p:cTn id="1" dur="indefinite" restart="never" nodeType="tmRoot"/>
      </p:par>
    </p:tnLst>
  </p:timing>
</p:sld>
</file>

<file path=ppt/theme/theme1.xml><?xml version="1.0" encoding="utf-8"?>
<a:theme xmlns:a="http://schemas.openxmlformats.org/drawingml/2006/main" name="Berlin">
  <a:themeElements>
    <a:clrScheme name="Berli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0CBE056-4EF4-4D92-969E-947779DA7AAA}"/>
    </a:ext>
  </a:extLst>
</a:theme>
</file>

<file path=docProps/app.xml><?xml version="1.0" encoding="utf-8"?>
<Properties xmlns="http://schemas.openxmlformats.org/officeDocument/2006/extended-properties" xmlns:vt="http://schemas.openxmlformats.org/officeDocument/2006/docPropsVTypes">
  <Template>TC104033917[[fn=Berlin]]</Template>
  <TotalTime>1700</TotalTime>
  <Words>931</Words>
  <Application>Microsoft Office PowerPoint</Application>
  <PresentationFormat>Widescreen</PresentationFormat>
  <Paragraphs>72</Paragraphs>
  <Slides>21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21</vt:i4>
      </vt:variant>
    </vt:vector>
  </HeadingPairs>
  <TitlesOfParts>
    <vt:vector size="24" baseType="lpstr">
      <vt:lpstr>Arial</vt:lpstr>
      <vt:lpstr>Trebuchet MS</vt:lpstr>
      <vt:lpstr>Berlin</vt:lpstr>
      <vt:lpstr>COMENIUS</vt:lpstr>
      <vt:lpstr>Nordic Stories Retold =  Norrænar sögur endurskapaðar</vt:lpstr>
      <vt:lpstr>Verkefnið </vt:lpstr>
      <vt:lpstr>Verkefnið frh. </vt:lpstr>
      <vt:lpstr>PowerPoint Presentation</vt:lpstr>
      <vt:lpstr>Arthúr konungur og riddarar hringborðsins</vt:lpstr>
      <vt:lpstr>Arthúr konungur</vt:lpstr>
      <vt:lpstr>Sjö bræður</vt:lpstr>
      <vt:lpstr>Finnland:  7 bræður</vt:lpstr>
      <vt:lpstr>7 bræður – Finnland frh.</vt:lpstr>
      <vt:lpstr>Niflungasaga</vt:lpstr>
      <vt:lpstr>Niflungasaga - Þýskaland</vt:lpstr>
      <vt:lpstr>  Niflungasaga - Þýskaland </vt:lpstr>
      <vt:lpstr>Niflungasaga - Þýskaland</vt:lpstr>
      <vt:lpstr>Leiðsögumaðurinn - Noregur</vt:lpstr>
      <vt:lpstr>Leiðsögumaðurinn - Noregur</vt:lpstr>
      <vt:lpstr>Leiðsögumaðurinn - Noregur</vt:lpstr>
      <vt:lpstr>Leiðsögumaðurinn - Noregur</vt:lpstr>
      <vt:lpstr>Laxdæla</vt:lpstr>
      <vt:lpstr>Laxdæla – Ísland </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COMENIUS</dc:title>
  <dc:creator>Hrönn Arnarsdóttir</dc:creator>
  <cp:lastModifiedBy>Hrönn Arnarsdóttir</cp:lastModifiedBy>
  <cp:revision>13</cp:revision>
  <dcterms:created xsi:type="dcterms:W3CDTF">2013-08-22T11:25:02Z</dcterms:created>
  <dcterms:modified xsi:type="dcterms:W3CDTF">2013-08-23T15:45:16Z</dcterms:modified>
</cp:coreProperties>
</file>